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402464"/>
            <a:ext cx="11191740" cy="2971801"/>
          </a:xfrm>
        </p:spPr>
        <p:txBody>
          <a:bodyPr/>
          <a:lstStyle/>
          <a:p>
            <a:r>
              <a:rPr lang="en-IN" b="1" dirty="0">
                <a:solidFill>
                  <a:schemeClr val="bg1"/>
                </a:solidFill>
                <a:latin typeface="Rockwell" panose="02060603020205020403" pitchFamily="18" charset="0"/>
              </a:rPr>
              <a:t>Alpha-1 Antitrypsin Deficiency</a:t>
            </a:r>
            <a:r>
              <a:rPr lang="en-IN" b="1" dirty="0">
                <a:solidFill>
                  <a:schemeClr val="bg1"/>
                </a:solidFill>
                <a:latin typeface="Arial" panose="020B0604020202020204" pitchFamily="34" charset="0"/>
              </a:rPr>
              <a:t/>
            </a:r>
            <a:br>
              <a:rPr lang="en-IN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1514" y="4101444"/>
            <a:ext cx="6400800" cy="663739"/>
          </a:xfrm>
        </p:spPr>
        <p:txBody>
          <a:bodyPr>
            <a:normAutofit/>
          </a:bodyPr>
          <a:lstStyle/>
          <a:p>
            <a:pPr algn="r"/>
            <a:r>
              <a:rPr lang="en-IN" sz="30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Dr. </a:t>
            </a:r>
            <a:r>
              <a:rPr lang="en-IN" sz="3000" dirty="0" err="1" smtClean="0">
                <a:solidFill>
                  <a:schemeClr val="bg1"/>
                </a:solidFill>
                <a:latin typeface="Rockwell" panose="02060603020205020403" pitchFamily="18" charset="0"/>
              </a:rPr>
              <a:t>Harisankar</a:t>
            </a:r>
            <a:endParaRPr lang="en-IN" sz="30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40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500" b="1" dirty="0">
                <a:solidFill>
                  <a:srgbClr val="034EA3"/>
                </a:solidFill>
                <a:latin typeface="Arial" panose="020B0604020202020204" pitchFamily="34" charset="0"/>
              </a:rPr>
              <a:t>Alpha-1 Antitrypsin Deficiency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500" dirty="0">
                <a:latin typeface="Times New Roman" panose="02020603050405020304" pitchFamily="18" charset="0"/>
              </a:rPr>
              <a:t>Alpha-1 antitrypsin (AAT) is one among the serine </a:t>
            </a:r>
            <a:r>
              <a:rPr lang="en-IN" sz="3500" dirty="0" smtClean="0">
                <a:latin typeface="Times New Roman" panose="02020603050405020304" pitchFamily="18" charset="0"/>
              </a:rPr>
              <a:t>protein inhibitors </a:t>
            </a:r>
            <a:r>
              <a:rPr lang="en-IN" sz="3500" dirty="0">
                <a:latin typeface="Times New Roman" panose="02020603050405020304" pitchFamily="18" charset="0"/>
              </a:rPr>
              <a:t>which occurs in the plasma. </a:t>
            </a:r>
            <a:endParaRPr lang="en-IN" sz="3500" dirty="0" smtClean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500" dirty="0" smtClean="0">
                <a:latin typeface="Times New Roman" panose="02020603050405020304" pitchFamily="18" charset="0"/>
              </a:rPr>
              <a:t>It </a:t>
            </a:r>
            <a:r>
              <a:rPr lang="en-IN" sz="3500" dirty="0">
                <a:latin typeface="Times New Roman" panose="02020603050405020304" pitchFamily="18" charset="0"/>
              </a:rPr>
              <a:t>is an </a:t>
            </a:r>
            <a:r>
              <a:rPr lang="en-IN" sz="3500" dirty="0" smtClean="0">
                <a:latin typeface="Times New Roman" panose="02020603050405020304" pitchFamily="18" charset="0"/>
              </a:rPr>
              <a:t>inhibitor of </a:t>
            </a:r>
            <a:r>
              <a:rPr lang="en-IN" sz="3500" dirty="0">
                <a:latin typeface="Times New Roman" panose="02020603050405020304" pitchFamily="18" charset="0"/>
              </a:rPr>
              <a:t>neutrophil </a:t>
            </a:r>
            <a:r>
              <a:rPr lang="en-IN" sz="3500" dirty="0" err="1">
                <a:latin typeface="Times New Roman" panose="02020603050405020304" pitchFamily="18" charset="0"/>
              </a:rPr>
              <a:t>elastase</a:t>
            </a:r>
            <a:r>
              <a:rPr lang="en-IN" sz="3500" dirty="0">
                <a:latin typeface="Times New Roman" panose="02020603050405020304" pitchFamily="18" charset="0"/>
              </a:rPr>
              <a:t>. </a:t>
            </a:r>
            <a:endParaRPr lang="en-IN" sz="3500" dirty="0" smtClean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500" dirty="0" smtClean="0">
                <a:latin typeface="Times New Roman" panose="02020603050405020304" pitchFamily="18" charset="0"/>
              </a:rPr>
              <a:t>It </a:t>
            </a:r>
            <a:r>
              <a:rPr lang="en-IN" sz="3500" dirty="0">
                <a:latin typeface="Times New Roman" panose="02020603050405020304" pitchFamily="18" charset="0"/>
              </a:rPr>
              <a:t>has also got </a:t>
            </a:r>
            <a:r>
              <a:rPr lang="en-IN" sz="3500" dirty="0" smtClean="0">
                <a:latin typeface="Times New Roman" panose="02020603050405020304" pitchFamily="18" charset="0"/>
              </a:rPr>
              <a:t>anti-inflammatory properties</a:t>
            </a:r>
            <a:r>
              <a:rPr lang="en-IN" sz="3500" dirty="0">
                <a:latin typeface="Times New Roman" panose="02020603050405020304" pitchFamily="18" charset="0"/>
              </a:rPr>
              <a:t>. </a:t>
            </a:r>
            <a:endParaRPr lang="en-IN" sz="3500" dirty="0" smtClean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500" dirty="0" smtClean="0">
                <a:latin typeface="Times New Roman" panose="02020603050405020304" pitchFamily="18" charset="0"/>
              </a:rPr>
              <a:t>AAT </a:t>
            </a:r>
            <a:r>
              <a:rPr lang="en-IN" sz="3500" dirty="0">
                <a:latin typeface="Times New Roman" panose="02020603050405020304" pitchFamily="18" charset="0"/>
              </a:rPr>
              <a:t>is a glycoprotein normally secreted by </a:t>
            </a:r>
            <a:r>
              <a:rPr lang="en-IN" sz="3500" dirty="0" smtClean="0">
                <a:latin typeface="Times New Roman" panose="02020603050405020304" pitchFamily="18" charset="0"/>
              </a:rPr>
              <a:t>the liver </a:t>
            </a:r>
            <a:r>
              <a:rPr lang="en-IN" sz="3500" dirty="0">
                <a:latin typeface="Times New Roman" panose="02020603050405020304" pitchFamily="18" charset="0"/>
              </a:rPr>
              <a:t>and circulating in blood. </a:t>
            </a:r>
            <a:endParaRPr lang="en-IN" sz="3500" dirty="0" smtClean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500" dirty="0" smtClean="0">
                <a:latin typeface="Times New Roman" panose="02020603050405020304" pitchFamily="18" charset="0"/>
              </a:rPr>
              <a:t>It </a:t>
            </a:r>
            <a:r>
              <a:rPr lang="en-IN" sz="3500" dirty="0">
                <a:latin typeface="Times New Roman" panose="02020603050405020304" pitchFamily="18" charset="0"/>
              </a:rPr>
              <a:t>moves with the </a:t>
            </a:r>
            <a:r>
              <a:rPr lang="en-IN" sz="3500" dirty="0" smtClean="0">
                <a:latin typeface="Times New Roman" panose="02020603050405020304" pitchFamily="18" charset="0"/>
              </a:rPr>
              <a:t>alpha-I band </a:t>
            </a:r>
            <a:r>
              <a:rPr lang="en-IN" sz="3500" dirty="0">
                <a:latin typeface="Times New Roman" panose="02020603050405020304" pitchFamily="18" charset="0"/>
              </a:rPr>
              <a:t>on serum protein electrophoresis. 90% of the </a:t>
            </a:r>
            <a:r>
              <a:rPr lang="en-IN" sz="3500" dirty="0" err="1" smtClean="0">
                <a:latin typeface="Times New Roman" panose="02020603050405020304" pitchFamily="18" charset="0"/>
              </a:rPr>
              <a:t>trypsininhibitory</a:t>
            </a:r>
            <a:r>
              <a:rPr lang="en-IN" sz="3500" dirty="0" smtClean="0">
                <a:latin typeface="Times New Roman" panose="02020603050405020304" pitchFamily="18" charset="0"/>
              </a:rPr>
              <a:t> activity </a:t>
            </a:r>
            <a:r>
              <a:rPr lang="en-IN" sz="3500" dirty="0">
                <a:latin typeface="Times New Roman" panose="02020603050405020304" pitchFamily="18" charset="0"/>
              </a:rPr>
              <a:t>of serum is attributable to AAT.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500" dirty="0">
                <a:latin typeface="Times New Roman" panose="02020603050405020304" pitchFamily="18" charset="0"/>
              </a:rPr>
              <a:t>From the plasma, AAT diffuses into lung </a:t>
            </a:r>
            <a:r>
              <a:rPr lang="en-IN" sz="3500" dirty="0" smtClean="0">
                <a:latin typeface="Times New Roman" panose="02020603050405020304" pitchFamily="18" charset="0"/>
              </a:rPr>
              <a:t>tissues, where </a:t>
            </a:r>
            <a:r>
              <a:rPr lang="en-IN" sz="3500" dirty="0">
                <a:latin typeface="Times New Roman" panose="02020603050405020304" pitchFamily="18" charset="0"/>
              </a:rPr>
              <a:t>it acts as an anti-</a:t>
            </a:r>
            <a:r>
              <a:rPr lang="en-IN" sz="3500" dirty="0" err="1">
                <a:latin typeface="Times New Roman" panose="02020603050405020304" pitchFamily="18" charset="0"/>
              </a:rPr>
              <a:t>elastase</a:t>
            </a:r>
            <a:r>
              <a:rPr lang="en-IN" sz="3500" dirty="0">
                <a:latin typeface="Times New Roman" panose="02020603050405020304" pitchFamily="18" charset="0"/>
              </a:rPr>
              <a:t>, the </a:t>
            </a:r>
            <a:r>
              <a:rPr lang="en-IN" sz="3500" dirty="0" err="1">
                <a:latin typeface="Times New Roman" panose="02020603050405020304" pitchFamily="18" charset="0"/>
              </a:rPr>
              <a:t>elastase</a:t>
            </a:r>
            <a:r>
              <a:rPr lang="en-IN" sz="3500" dirty="0">
                <a:latin typeface="Times New Roman" panose="02020603050405020304" pitchFamily="18" charset="0"/>
              </a:rPr>
              <a:t> being </a:t>
            </a:r>
            <a:r>
              <a:rPr lang="en-IN" sz="3500" dirty="0" smtClean="0">
                <a:latin typeface="Times New Roman" panose="02020603050405020304" pitchFamily="18" charset="0"/>
              </a:rPr>
              <a:t>secreted by </a:t>
            </a:r>
            <a:r>
              <a:rPr lang="en-IN" sz="3500" dirty="0">
                <a:latin typeface="Times New Roman" panose="02020603050405020304" pitchFamily="18" charset="0"/>
              </a:rPr>
              <a:t>neutrophils.</a:t>
            </a:r>
            <a:endParaRPr lang="en-IN" sz="3500" dirty="0"/>
          </a:p>
        </p:txBody>
      </p:sp>
    </p:spTree>
    <p:extLst>
      <p:ext uri="{BB962C8B-B14F-4D97-AF65-F5344CB8AC3E}">
        <p14:creationId xmlns:p14="http://schemas.microsoft.com/office/powerpoint/2010/main" val="2109436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6367"/>
            <a:ext cx="12192000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500" dirty="0" err="1">
                <a:latin typeface="Rockwell" panose="02060603020205020403" pitchFamily="18" charset="0"/>
              </a:rPr>
              <a:t>Elastase</a:t>
            </a:r>
            <a:r>
              <a:rPr lang="en-IN" sz="3500" dirty="0">
                <a:latin typeface="Rockwell" panose="02060603020205020403" pitchFamily="18" charset="0"/>
              </a:rPr>
              <a:t> is capable of destroying </a:t>
            </a:r>
            <a:r>
              <a:rPr lang="en-IN" sz="3500" dirty="0" smtClean="0">
                <a:latin typeface="Rockwell" panose="02060603020205020403" pitchFamily="18" charset="0"/>
              </a:rPr>
              <a:t>the connective </a:t>
            </a:r>
            <a:r>
              <a:rPr lang="en-IN" sz="3500" dirty="0">
                <a:latin typeface="Rockwell" panose="02060603020205020403" pitchFamily="18" charset="0"/>
              </a:rPr>
              <a:t>tissue framework of alveolar walls. </a:t>
            </a:r>
            <a:endParaRPr lang="en-IN" sz="35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500" dirty="0" smtClean="0">
                <a:latin typeface="Rockwell" panose="02060603020205020403" pitchFamily="18" charset="0"/>
              </a:rPr>
              <a:t>Excessive destruction </a:t>
            </a:r>
            <a:r>
              <a:rPr lang="en-IN" sz="3500" dirty="0">
                <a:latin typeface="Rockwell" panose="02060603020205020403" pitchFamily="18" charset="0"/>
              </a:rPr>
              <a:t>of alveolar walls may lead to emphysema.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500" dirty="0">
                <a:latin typeface="Rockwell" panose="02060603020205020403" pitchFamily="18" charset="0"/>
              </a:rPr>
              <a:t>Cigarette smoking which predisposes to accumulation </a:t>
            </a:r>
            <a:r>
              <a:rPr lang="en-IN" sz="3500" dirty="0" smtClean="0">
                <a:latin typeface="Rockwell" panose="02060603020205020403" pitchFamily="18" charset="0"/>
              </a:rPr>
              <a:t>of neutrophils </a:t>
            </a:r>
            <a:r>
              <a:rPr lang="en-IN" sz="3500" dirty="0">
                <a:latin typeface="Rockwell" panose="02060603020205020403" pitchFamily="18" charset="0"/>
              </a:rPr>
              <a:t>in the lung aggravates the destructive process.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500" dirty="0">
                <a:latin typeface="Rockwell" panose="02060603020205020403" pitchFamily="18" charset="0"/>
              </a:rPr>
              <a:t>Cigarette smoke also inhibits AAT directly. </a:t>
            </a:r>
            <a:endParaRPr lang="en-IN" sz="35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500" dirty="0" smtClean="0">
                <a:latin typeface="Rockwell" panose="02060603020205020403" pitchFamily="18" charset="0"/>
              </a:rPr>
              <a:t>AAT deficiency may </a:t>
            </a:r>
            <a:r>
              <a:rPr lang="en-IN" sz="3500" dirty="0">
                <a:latin typeface="Rockwell" panose="02060603020205020403" pitchFamily="18" charset="0"/>
              </a:rPr>
              <a:t>be congenital or acquired. </a:t>
            </a:r>
            <a:endParaRPr lang="en-IN" sz="35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500" dirty="0" smtClean="0">
                <a:latin typeface="Rockwell" panose="02060603020205020403" pitchFamily="18" charset="0"/>
              </a:rPr>
              <a:t>Patients </a:t>
            </a:r>
            <a:r>
              <a:rPr lang="en-IN" sz="3500" dirty="0">
                <a:latin typeface="Rockwell" panose="02060603020205020403" pitchFamily="18" charset="0"/>
              </a:rPr>
              <a:t>with AAT deficiency develop </a:t>
            </a:r>
            <a:r>
              <a:rPr lang="en-IN" sz="3500" dirty="0" err="1" smtClean="0">
                <a:latin typeface="Rockwell" panose="02060603020205020403" pitchFamily="18" charset="0"/>
              </a:rPr>
              <a:t>panacinar</a:t>
            </a:r>
            <a:r>
              <a:rPr lang="en-IN" sz="3500" dirty="0" smtClean="0">
                <a:latin typeface="Rockwell" panose="02060603020205020403" pitchFamily="18" charset="0"/>
              </a:rPr>
              <a:t> emphysema </a:t>
            </a:r>
            <a:r>
              <a:rPr lang="en-IN" sz="3500" dirty="0">
                <a:latin typeface="Rockwell" panose="02060603020205020403" pitchFamily="18" charset="0"/>
              </a:rPr>
              <a:t>by the third or fourth decade of life. </a:t>
            </a:r>
            <a:endParaRPr lang="en-IN" sz="3500" dirty="0" smtClean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754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500" dirty="0">
                <a:latin typeface="Rockwell" panose="02060603020205020403" pitchFamily="18" charset="0"/>
              </a:rPr>
              <a:t>The congenital form may also be associated with hepatitis and jaundice in the </a:t>
            </a:r>
            <a:r>
              <a:rPr lang="en-IN" sz="3500" dirty="0" err="1">
                <a:latin typeface="Rockwell" panose="02060603020205020403" pitchFamily="18" charset="0"/>
              </a:rPr>
              <a:t>newborn</a:t>
            </a:r>
            <a:r>
              <a:rPr lang="en-IN" sz="3500" dirty="0">
                <a:latin typeface="Rockwell" panose="02060603020205020403" pitchFamily="18" charset="0"/>
              </a:rPr>
              <a:t> and cirrhosis liver in adults.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500" dirty="0" smtClean="0">
                <a:solidFill>
                  <a:prstClr val="white"/>
                </a:solidFill>
                <a:latin typeface="Rockwell" panose="02060603020205020403" pitchFamily="18" charset="0"/>
              </a:rPr>
              <a:t>Such patients </a:t>
            </a:r>
            <a:r>
              <a:rPr lang="en-IN" sz="3500" dirty="0">
                <a:solidFill>
                  <a:prstClr val="white"/>
                </a:solidFill>
                <a:latin typeface="Rockwell" panose="02060603020205020403" pitchFamily="18" charset="0"/>
              </a:rPr>
              <a:t>show accumulation of abnormal AAT </a:t>
            </a:r>
            <a:r>
              <a:rPr lang="en-IN" sz="3500" dirty="0" smtClean="0">
                <a:solidFill>
                  <a:prstClr val="white"/>
                </a:solidFill>
                <a:latin typeface="Rockwell" panose="02060603020205020403" pitchFamily="18" charset="0"/>
              </a:rPr>
              <a:t>in hepatocytes</a:t>
            </a:r>
            <a:r>
              <a:rPr lang="en-IN" sz="3500" dirty="0">
                <a:solidFill>
                  <a:prstClr val="white"/>
                </a:solidFill>
                <a:latin typeface="Rockwell" panose="02060603020205020403" pitchFamily="18" charset="0"/>
              </a:rPr>
              <a:t>.</a:t>
            </a:r>
            <a:endParaRPr lang="en-IN" sz="3500" dirty="0">
              <a:solidFill>
                <a:prstClr val="white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17053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</TotalTime>
  <Words>204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Century Gothic</vt:lpstr>
      <vt:lpstr>Rockwell</vt:lpstr>
      <vt:lpstr>Times New Roman</vt:lpstr>
      <vt:lpstr>Wingdings</vt:lpstr>
      <vt:lpstr>Wingdings 3</vt:lpstr>
      <vt:lpstr>Slice</vt:lpstr>
      <vt:lpstr>Alpha-1 Antitrypsin Deficiency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Alpha-1 Antitrypsin Deficiency </dc:title>
  <dc:creator>Microsoft account</dc:creator>
  <cp:lastModifiedBy>Microsoft account</cp:lastModifiedBy>
  <cp:revision>1</cp:revision>
  <dcterms:created xsi:type="dcterms:W3CDTF">2020-05-12T09:47:55Z</dcterms:created>
  <dcterms:modified xsi:type="dcterms:W3CDTF">2020-05-12T09:56:13Z</dcterms:modified>
</cp:coreProperties>
</file>